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15"/>
  </p:notesMasterIdLst>
  <p:sldIdLst>
    <p:sldId id="836" r:id="rId5"/>
    <p:sldId id="828" r:id="rId6"/>
    <p:sldId id="823" r:id="rId7"/>
    <p:sldId id="824" r:id="rId8"/>
    <p:sldId id="825" r:id="rId9"/>
    <p:sldId id="837" r:id="rId10"/>
    <p:sldId id="832" r:id="rId11"/>
    <p:sldId id="835" r:id="rId12"/>
    <p:sldId id="829" r:id="rId13"/>
    <p:sldId id="82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6"/>
    <p:restoredTop sz="79437"/>
  </p:normalViewPr>
  <p:slideViewPr>
    <p:cSldViewPr snapToGrid="0">
      <p:cViewPr varScale="1">
        <p:scale>
          <a:sx n="92" d="100"/>
          <a:sy n="92" d="100"/>
        </p:scale>
        <p:origin x="1016"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E413AD-AEC4-48F0-9E58-E11D2A119289}" type="datetimeFigureOut">
              <a:rPr lang="en-GB" smtClean="0"/>
              <a:t>19/04/2024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212107-D6CD-408B-A80A-0CD6D6C10A20}" type="slidenum">
              <a:rPr lang="en-GB" smtClean="0"/>
              <a:t>‹#›</a:t>
            </a:fld>
            <a:endParaRPr lang="en-GB"/>
          </a:p>
        </p:txBody>
      </p:sp>
    </p:spTree>
    <p:extLst>
      <p:ext uri="{BB962C8B-B14F-4D97-AF65-F5344CB8AC3E}">
        <p14:creationId xmlns:p14="http://schemas.microsoft.com/office/powerpoint/2010/main" val="2425020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Automated machine or system data </a:t>
            </a:r>
          </a:p>
          <a:p>
            <a:endParaRPr lang="en-US" dirty="0"/>
          </a:p>
          <a:p>
            <a:r>
              <a:rPr lang="en-US" dirty="0"/>
              <a:t>https://</a:t>
            </a:r>
            <a:r>
              <a:rPr lang="en-US" dirty="0" err="1"/>
              <a:t>www.sciencedirect.com</a:t>
            </a:r>
            <a:r>
              <a:rPr lang="en-US" dirty="0"/>
              <a:t>/science/article/</a:t>
            </a:r>
            <a:r>
              <a:rPr lang="en-US" dirty="0" err="1"/>
              <a:t>pii</a:t>
            </a:r>
            <a:r>
              <a:rPr lang="en-US" dirty="0"/>
              <a:t>/S0043135421004127?via%3Dihub</a:t>
            </a:r>
          </a:p>
        </p:txBody>
      </p:sp>
      <p:sp>
        <p:nvSpPr>
          <p:cNvPr id="4" name="Slide Number Placeholder 3"/>
          <p:cNvSpPr>
            <a:spLocks noGrp="1"/>
          </p:cNvSpPr>
          <p:nvPr>
            <p:ph type="sldNum" sz="quarter" idx="5"/>
          </p:nvPr>
        </p:nvSpPr>
        <p:spPr/>
        <p:txBody>
          <a:bodyPr/>
          <a:lstStyle/>
          <a:p>
            <a:fld id="{E9212107-D6CD-408B-A80A-0CD6D6C10A20}" type="slidenum">
              <a:rPr lang="en-GB" smtClean="0"/>
              <a:t>1</a:t>
            </a:fld>
            <a:endParaRPr lang="en-GB"/>
          </a:p>
        </p:txBody>
      </p:sp>
    </p:spTree>
    <p:extLst>
      <p:ext uri="{BB962C8B-B14F-4D97-AF65-F5344CB8AC3E}">
        <p14:creationId xmlns:p14="http://schemas.microsoft.com/office/powerpoint/2010/main" val="41002334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www.ncbi.nlm.nih.gov</a:t>
            </a:r>
            <a:r>
              <a:rPr lang="en-US" dirty="0"/>
              <a:t>/</a:t>
            </a:r>
            <a:r>
              <a:rPr lang="en-US" dirty="0" err="1"/>
              <a:t>pmc</a:t>
            </a:r>
            <a:r>
              <a:rPr lang="en-US" dirty="0"/>
              <a:t>/articles/PMC5572675/#:~:text=With%20participant%20consent%2C%20researchers%20can,tapping%20into%20data%20from%20other</a:t>
            </a:r>
          </a:p>
          <a:p>
            <a:endParaRPr lang="en-US" dirty="0"/>
          </a:p>
          <a:p>
            <a:endParaRPr lang="en-US" dirty="0"/>
          </a:p>
          <a:p>
            <a:r>
              <a:rPr lang="en-US" dirty="0"/>
              <a:t>Harm: Used to spy on people…</a:t>
            </a:r>
          </a:p>
        </p:txBody>
      </p:sp>
      <p:sp>
        <p:nvSpPr>
          <p:cNvPr id="4" name="Slide Number Placeholder 3"/>
          <p:cNvSpPr>
            <a:spLocks noGrp="1"/>
          </p:cNvSpPr>
          <p:nvPr>
            <p:ph type="sldNum" sz="quarter" idx="5"/>
          </p:nvPr>
        </p:nvSpPr>
        <p:spPr/>
        <p:txBody>
          <a:bodyPr/>
          <a:lstStyle/>
          <a:p>
            <a:fld id="{E9212107-D6CD-408B-A80A-0CD6D6C10A20}" type="slidenum">
              <a:rPr lang="en-GB" smtClean="0"/>
              <a:t>10</a:t>
            </a:fld>
            <a:endParaRPr lang="en-GB"/>
          </a:p>
        </p:txBody>
      </p:sp>
    </p:spTree>
    <p:extLst>
      <p:ext uri="{BB962C8B-B14F-4D97-AF65-F5344CB8AC3E}">
        <p14:creationId xmlns:p14="http://schemas.microsoft.com/office/powerpoint/2010/main" val="12709770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www.ncbi.nlm.nih.gov</a:t>
            </a:r>
            <a:r>
              <a:rPr lang="en-US" dirty="0"/>
              <a:t>/</a:t>
            </a:r>
            <a:r>
              <a:rPr lang="en-US" dirty="0" err="1"/>
              <a:t>pmc</a:t>
            </a:r>
            <a:r>
              <a:rPr lang="en-US" dirty="0"/>
              <a:t>/articles/PMC7935653/#:~:text=A%20smartphone%2Dbased%20gait%20assessment,outcomes%20in%20individuals%20with%20PD.</a:t>
            </a:r>
          </a:p>
          <a:p>
            <a:endParaRPr lang="en-US" dirty="0"/>
          </a:p>
          <a:p>
            <a:r>
              <a:rPr lang="en-US" dirty="0"/>
              <a:t>Harm: Sold for health purposes…</a:t>
            </a:r>
          </a:p>
        </p:txBody>
      </p:sp>
      <p:sp>
        <p:nvSpPr>
          <p:cNvPr id="4" name="Slide Number Placeholder 3"/>
          <p:cNvSpPr>
            <a:spLocks noGrp="1"/>
          </p:cNvSpPr>
          <p:nvPr>
            <p:ph type="sldNum" sz="quarter" idx="5"/>
          </p:nvPr>
        </p:nvSpPr>
        <p:spPr/>
        <p:txBody>
          <a:bodyPr/>
          <a:lstStyle/>
          <a:p>
            <a:fld id="{E9212107-D6CD-408B-A80A-0CD6D6C10A20}" type="slidenum">
              <a:rPr lang="en-GB" smtClean="0"/>
              <a:t>2</a:t>
            </a:fld>
            <a:endParaRPr lang="en-GB"/>
          </a:p>
        </p:txBody>
      </p:sp>
    </p:spTree>
    <p:extLst>
      <p:ext uri="{BB962C8B-B14F-4D97-AF65-F5344CB8AC3E}">
        <p14:creationId xmlns:p14="http://schemas.microsoft.com/office/powerpoint/2010/main" val="41236177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www.who.int</a:t>
            </a:r>
            <a:r>
              <a:rPr lang="en-US" dirty="0"/>
              <a:t>/news/item/18-08-2021-social-listening-finding-the-signal-through-the-noise</a:t>
            </a:r>
          </a:p>
          <a:p>
            <a:endParaRPr lang="en-US" dirty="0"/>
          </a:p>
          <a:p>
            <a:endParaRPr lang="en-US" dirty="0"/>
          </a:p>
          <a:p>
            <a:r>
              <a:rPr lang="en-US" dirty="0"/>
              <a:t>Harm: influence and market to elections</a:t>
            </a:r>
          </a:p>
        </p:txBody>
      </p:sp>
      <p:sp>
        <p:nvSpPr>
          <p:cNvPr id="4" name="Slide Number Placeholder 3"/>
          <p:cNvSpPr>
            <a:spLocks noGrp="1"/>
          </p:cNvSpPr>
          <p:nvPr>
            <p:ph type="sldNum" sz="quarter" idx="5"/>
          </p:nvPr>
        </p:nvSpPr>
        <p:spPr/>
        <p:txBody>
          <a:bodyPr/>
          <a:lstStyle/>
          <a:p>
            <a:fld id="{E9212107-D6CD-408B-A80A-0CD6D6C10A20}" type="slidenum">
              <a:rPr lang="en-GB" smtClean="0"/>
              <a:t>3</a:t>
            </a:fld>
            <a:endParaRPr lang="en-GB"/>
          </a:p>
        </p:txBody>
      </p:sp>
    </p:spTree>
    <p:extLst>
      <p:ext uri="{BB962C8B-B14F-4D97-AF65-F5344CB8AC3E}">
        <p14:creationId xmlns:p14="http://schemas.microsoft.com/office/powerpoint/2010/main" val="33635491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mric.uk</a:t>
            </a:r>
            <a:r>
              <a:rPr lang="en-US" dirty="0"/>
              <a:t>/our-research/combined-intelligence-for-translational-health-research-cix/</a:t>
            </a:r>
          </a:p>
          <a:p>
            <a:endParaRPr lang="en-US" dirty="0"/>
          </a:p>
          <a:p>
            <a:r>
              <a:rPr lang="en-US" dirty="0"/>
              <a:t>Linking up data to streamline appointments example. </a:t>
            </a:r>
          </a:p>
          <a:p>
            <a:endParaRPr lang="en-US" dirty="0"/>
          </a:p>
          <a:p>
            <a:endParaRPr lang="en-US" dirty="0"/>
          </a:p>
          <a:p>
            <a:r>
              <a:rPr lang="en-US" dirty="0"/>
              <a:t>Harm: Used to create biased algorithms </a:t>
            </a:r>
          </a:p>
        </p:txBody>
      </p:sp>
      <p:sp>
        <p:nvSpPr>
          <p:cNvPr id="4" name="Slide Number Placeholder 3"/>
          <p:cNvSpPr>
            <a:spLocks noGrp="1"/>
          </p:cNvSpPr>
          <p:nvPr>
            <p:ph type="sldNum" sz="quarter" idx="5"/>
          </p:nvPr>
        </p:nvSpPr>
        <p:spPr/>
        <p:txBody>
          <a:bodyPr/>
          <a:lstStyle/>
          <a:p>
            <a:fld id="{E9212107-D6CD-408B-A80A-0CD6D6C10A20}" type="slidenum">
              <a:rPr lang="en-GB" smtClean="0"/>
              <a:t>4</a:t>
            </a:fld>
            <a:endParaRPr lang="en-GB"/>
          </a:p>
        </p:txBody>
      </p:sp>
    </p:spTree>
    <p:extLst>
      <p:ext uri="{BB962C8B-B14F-4D97-AF65-F5344CB8AC3E}">
        <p14:creationId xmlns:p14="http://schemas.microsoft.com/office/powerpoint/2010/main" val="38227477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www.ubdc.ac.uk</a:t>
            </a:r>
            <a:r>
              <a:rPr lang="en-US" dirty="0"/>
              <a:t>/news/the-</a:t>
            </a:r>
            <a:r>
              <a:rPr lang="en-US" dirty="0" err="1"/>
              <a:t>glasgow</a:t>
            </a:r>
            <a:r>
              <a:rPr lang="en-US" dirty="0"/>
              <a:t>-</a:t>
            </a:r>
            <a:r>
              <a:rPr lang="en-US" dirty="0" err="1"/>
              <a:t>cctv</a:t>
            </a:r>
            <a:r>
              <a:rPr lang="en-US" dirty="0"/>
              <a:t>-object-detection-project</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Harm: Facial recognition and police abuse</a:t>
            </a:r>
          </a:p>
          <a:p>
            <a:endParaRPr lang="en-US" dirty="0"/>
          </a:p>
        </p:txBody>
      </p:sp>
      <p:sp>
        <p:nvSpPr>
          <p:cNvPr id="4" name="Slide Number Placeholder 3"/>
          <p:cNvSpPr>
            <a:spLocks noGrp="1"/>
          </p:cNvSpPr>
          <p:nvPr>
            <p:ph type="sldNum" sz="quarter" idx="5"/>
          </p:nvPr>
        </p:nvSpPr>
        <p:spPr/>
        <p:txBody>
          <a:bodyPr/>
          <a:lstStyle/>
          <a:p>
            <a:fld id="{E9212107-D6CD-408B-A80A-0CD6D6C10A20}" type="slidenum">
              <a:rPr lang="en-GB" smtClean="0"/>
              <a:t>5</a:t>
            </a:fld>
            <a:endParaRPr lang="en-GB"/>
          </a:p>
        </p:txBody>
      </p:sp>
    </p:spTree>
    <p:extLst>
      <p:ext uri="{BB962C8B-B14F-4D97-AF65-F5344CB8AC3E}">
        <p14:creationId xmlns:p14="http://schemas.microsoft.com/office/powerpoint/2010/main" val="14927751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lmp.utoronto.ca</a:t>
            </a:r>
            <a:r>
              <a:rPr lang="en-US" dirty="0"/>
              <a:t>/news/using-voice-diagnose-disease-collaboration-uses-machine-learning-aid-diagnostics</a:t>
            </a:r>
          </a:p>
          <a:p>
            <a:endParaRPr lang="en-US" dirty="0"/>
          </a:p>
          <a:p>
            <a:r>
              <a:rPr lang="en-US" dirty="0"/>
              <a:t>Harm: Used to market goods and listen in on students to find vaping/bullying </a:t>
            </a:r>
          </a:p>
        </p:txBody>
      </p:sp>
      <p:sp>
        <p:nvSpPr>
          <p:cNvPr id="4" name="Slide Number Placeholder 3"/>
          <p:cNvSpPr>
            <a:spLocks noGrp="1"/>
          </p:cNvSpPr>
          <p:nvPr>
            <p:ph type="sldNum" sz="quarter" idx="5"/>
          </p:nvPr>
        </p:nvSpPr>
        <p:spPr/>
        <p:txBody>
          <a:bodyPr/>
          <a:lstStyle/>
          <a:p>
            <a:fld id="{E9212107-D6CD-408B-A80A-0CD6D6C10A20}" type="slidenum">
              <a:rPr lang="en-GB" smtClean="0"/>
              <a:t>6</a:t>
            </a:fld>
            <a:endParaRPr lang="en-GB"/>
          </a:p>
        </p:txBody>
      </p:sp>
    </p:spTree>
    <p:extLst>
      <p:ext uri="{BB962C8B-B14F-4D97-AF65-F5344CB8AC3E}">
        <p14:creationId xmlns:p14="http://schemas.microsoft.com/office/powerpoint/2010/main" val="37808252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livrepository.liverpool.ac.uk</a:t>
            </a:r>
            <a:r>
              <a:rPr lang="en-US" dirty="0"/>
              <a:t>/3176669/</a:t>
            </a:r>
          </a:p>
          <a:p>
            <a:endParaRPr lang="en-US" dirty="0"/>
          </a:p>
          <a:p>
            <a:endParaRPr lang="en-US" dirty="0"/>
          </a:p>
          <a:p>
            <a:r>
              <a:rPr lang="en-US" dirty="0"/>
              <a:t>Used: For movement tracking without permission again for marketing</a:t>
            </a:r>
          </a:p>
        </p:txBody>
      </p:sp>
      <p:sp>
        <p:nvSpPr>
          <p:cNvPr id="4" name="Slide Number Placeholder 3"/>
          <p:cNvSpPr>
            <a:spLocks noGrp="1"/>
          </p:cNvSpPr>
          <p:nvPr>
            <p:ph type="sldNum" sz="quarter" idx="5"/>
          </p:nvPr>
        </p:nvSpPr>
        <p:spPr/>
        <p:txBody>
          <a:bodyPr/>
          <a:lstStyle/>
          <a:p>
            <a:fld id="{E9212107-D6CD-408B-A80A-0CD6D6C10A20}" type="slidenum">
              <a:rPr lang="en-GB" smtClean="0"/>
              <a:t>7</a:t>
            </a:fld>
            <a:endParaRPr lang="en-GB"/>
          </a:p>
        </p:txBody>
      </p:sp>
    </p:spTree>
    <p:extLst>
      <p:ext uri="{BB962C8B-B14F-4D97-AF65-F5344CB8AC3E}">
        <p14:creationId xmlns:p14="http://schemas.microsoft.com/office/powerpoint/2010/main" val="17596076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www.ukri.org</a:t>
            </a:r>
            <a:r>
              <a:rPr lang="en-US" dirty="0"/>
              <a:t>/who-we-are/how-we-are-doing/research-outcomes-and-impact/</a:t>
            </a:r>
            <a:r>
              <a:rPr lang="en-US" dirty="0" err="1"/>
              <a:t>epsrc</a:t>
            </a:r>
            <a:r>
              <a:rPr lang="en-US" dirty="0"/>
              <a:t>/smart-meter-use-in-healthcare-influences-government-policy/</a:t>
            </a:r>
          </a:p>
          <a:p>
            <a:endParaRPr lang="en-US" dirty="0"/>
          </a:p>
          <a:p>
            <a:endParaRPr lang="en-US" dirty="0"/>
          </a:p>
          <a:p>
            <a:r>
              <a:rPr lang="en-US" dirty="0"/>
              <a:t>Harm: Used to create more dramatic peak pricing – costing more</a:t>
            </a:r>
          </a:p>
        </p:txBody>
      </p:sp>
      <p:sp>
        <p:nvSpPr>
          <p:cNvPr id="4" name="Slide Number Placeholder 3"/>
          <p:cNvSpPr>
            <a:spLocks noGrp="1"/>
          </p:cNvSpPr>
          <p:nvPr>
            <p:ph type="sldNum" sz="quarter" idx="5"/>
          </p:nvPr>
        </p:nvSpPr>
        <p:spPr/>
        <p:txBody>
          <a:bodyPr/>
          <a:lstStyle/>
          <a:p>
            <a:fld id="{E9212107-D6CD-408B-A80A-0CD6D6C10A20}" type="slidenum">
              <a:rPr lang="en-GB" smtClean="0"/>
              <a:t>8</a:t>
            </a:fld>
            <a:endParaRPr lang="en-GB"/>
          </a:p>
        </p:txBody>
      </p:sp>
    </p:spTree>
    <p:extLst>
      <p:ext uri="{BB962C8B-B14F-4D97-AF65-F5344CB8AC3E}">
        <p14:creationId xmlns:p14="http://schemas.microsoft.com/office/powerpoint/2010/main" val="9017170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www.cdrc.ac.uk</a:t>
            </a:r>
            <a:r>
              <a:rPr lang="en-US" dirty="0"/>
              <a:t>/research/health-and-wellbeing/loyalty-card-data-food-purchase-</a:t>
            </a:r>
            <a:r>
              <a:rPr lang="en-US" dirty="0" err="1"/>
              <a:t>behaviours</a:t>
            </a:r>
            <a:r>
              <a:rPr lang="en-US" dirty="0"/>
              <a:t>/</a:t>
            </a:r>
          </a:p>
          <a:p>
            <a:endParaRPr lang="en-US" dirty="0"/>
          </a:p>
          <a:p>
            <a:endParaRPr lang="en-US" dirty="0"/>
          </a:p>
          <a:p>
            <a:r>
              <a:rPr lang="en-US" dirty="0"/>
              <a:t>Harm: Used to target pricing in poorer </a:t>
            </a:r>
            <a:r>
              <a:rPr lang="en-US" dirty="0" err="1"/>
              <a:t>neighbourhoods</a:t>
            </a:r>
            <a:endParaRPr lang="en-US" dirty="0"/>
          </a:p>
        </p:txBody>
      </p:sp>
      <p:sp>
        <p:nvSpPr>
          <p:cNvPr id="4" name="Slide Number Placeholder 3"/>
          <p:cNvSpPr>
            <a:spLocks noGrp="1"/>
          </p:cNvSpPr>
          <p:nvPr>
            <p:ph type="sldNum" sz="quarter" idx="5"/>
          </p:nvPr>
        </p:nvSpPr>
        <p:spPr/>
        <p:txBody>
          <a:bodyPr/>
          <a:lstStyle/>
          <a:p>
            <a:fld id="{E9212107-D6CD-408B-A80A-0CD6D6C10A20}" type="slidenum">
              <a:rPr lang="en-GB" smtClean="0"/>
              <a:t>9</a:t>
            </a:fld>
            <a:endParaRPr lang="en-GB"/>
          </a:p>
        </p:txBody>
      </p:sp>
    </p:spTree>
    <p:extLst>
      <p:ext uri="{BB962C8B-B14F-4D97-AF65-F5344CB8AC3E}">
        <p14:creationId xmlns:p14="http://schemas.microsoft.com/office/powerpoint/2010/main" val="3104179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bg>
      <p:bgPr>
        <a:solidFill>
          <a:srgbClr val="274271"/>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15604" y="992767"/>
            <a:ext cx="7859200" cy="27368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4000"/>
              <a:buFont typeface="Montserrat"/>
              <a:buNone/>
              <a:defRPr sz="5333" b="1">
                <a:solidFill>
                  <a:schemeClr val="lt1"/>
                </a:solidFill>
                <a:latin typeface="Montserrat"/>
                <a:ea typeface="Montserrat"/>
                <a:cs typeface="Montserrat"/>
                <a:sym typeface="Montserrat"/>
              </a:defRPr>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1" name="Google Shape;11;p2"/>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lt1"/>
              </a:buClr>
              <a:buSzPts val="2800"/>
              <a:buFont typeface="Montserrat Medium"/>
              <a:buNone/>
              <a:defRPr sz="3733">
                <a:solidFill>
                  <a:schemeClr val="lt1"/>
                </a:solidFill>
                <a:latin typeface="Montserrat Medium"/>
                <a:ea typeface="Montserrat Medium"/>
                <a:cs typeface="Montserrat Medium"/>
                <a:sym typeface="Montserrat Medium"/>
              </a:defRPr>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pic>
        <p:nvPicPr>
          <p:cNvPr id="12" name="Google Shape;12;p2"/>
          <p:cNvPicPr preferRelativeResize="0"/>
          <p:nvPr/>
        </p:nvPicPr>
        <p:blipFill>
          <a:blip r:embed="rId2">
            <a:alphaModFix/>
          </a:blip>
          <a:stretch>
            <a:fillRect/>
          </a:stretch>
        </p:blipFill>
        <p:spPr>
          <a:xfrm>
            <a:off x="11086733" y="5570101"/>
            <a:ext cx="764067" cy="963732"/>
          </a:xfrm>
          <a:prstGeom prst="rect">
            <a:avLst/>
          </a:prstGeom>
          <a:noFill/>
          <a:ln>
            <a:noFill/>
          </a:ln>
        </p:spPr>
      </p:pic>
    </p:spTree>
    <p:extLst>
      <p:ext uri="{BB962C8B-B14F-4D97-AF65-F5344CB8AC3E}">
        <p14:creationId xmlns:p14="http://schemas.microsoft.com/office/powerpoint/2010/main" val="1636478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57"/>
        <p:cNvGrpSpPr/>
        <p:nvPr/>
      </p:nvGrpSpPr>
      <p:grpSpPr>
        <a:xfrm>
          <a:off x="0" y="0"/>
          <a:ext cx="0" cy="0"/>
          <a:chOff x="0" y="0"/>
          <a:chExt cx="0" cy="0"/>
        </a:xfrm>
      </p:grpSpPr>
      <p:sp>
        <p:nvSpPr>
          <p:cNvPr id="58" name="Google Shape;58;p12"/>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normAutofit/>
          </a:bodyPr>
          <a:lstStyle>
            <a:lvl1pPr lvl="0" algn="ctr">
              <a:spcBef>
                <a:spcPts val="0"/>
              </a:spcBef>
              <a:spcAft>
                <a:spcPts val="0"/>
              </a:spcAft>
              <a:buClr>
                <a:srgbClr val="274271"/>
              </a:buClr>
              <a:buSzPts val="12000"/>
              <a:buFont typeface="Montserrat"/>
              <a:buNone/>
              <a:defRPr sz="16000" b="1">
                <a:solidFill>
                  <a:srgbClr val="274271"/>
                </a:solidFill>
                <a:latin typeface="Montserrat"/>
                <a:ea typeface="Montserrat"/>
                <a:cs typeface="Montserrat"/>
                <a:sym typeface="Montserrat"/>
              </a:defRPr>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59" name="Google Shape;59;p12"/>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normAutofit/>
          </a:bodyPr>
          <a:lstStyle>
            <a:lvl1pPr marL="609585" lvl="0" indent="-440256" algn="ctr">
              <a:spcBef>
                <a:spcPts val="0"/>
              </a:spcBef>
              <a:spcAft>
                <a:spcPts val="0"/>
              </a:spcAft>
              <a:buSzPts val="1600"/>
              <a:buChar char="●"/>
              <a:defRPr/>
            </a:lvl1pPr>
            <a:lvl2pPr marL="1219170" lvl="1" indent="-406390" algn="ctr">
              <a:spcBef>
                <a:spcPts val="0"/>
              </a:spcBef>
              <a:spcAft>
                <a:spcPts val="0"/>
              </a:spcAft>
              <a:buSzPts val="1200"/>
              <a:buChar char="○"/>
              <a:defRPr/>
            </a:lvl2pPr>
            <a:lvl3pPr marL="1828754" lvl="2" indent="-406390" algn="ctr">
              <a:spcBef>
                <a:spcPts val="0"/>
              </a:spcBef>
              <a:spcAft>
                <a:spcPts val="0"/>
              </a:spcAft>
              <a:buSzPts val="1200"/>
              <a:buFont typeface="Montserrat Medium"/>
              <a:buChar char="■"/>
              <a:defRPr/>
            </a:lvl3pPr>
            <a:lvl4pPr marL="2438339" lvl="3" indent="-406390" algn="ctr">
              <a:spcBef>
                <a:spcPts val="0"/>
              </a:spcBef>
              <a:spcAft>
                <a:spcPts val="0"/>
              </a:spcAft>
              <a:buSzPts val="1200"/>
              <a:buChar char="●"/>
              <a:defRPr/>
            </a:lvl4pPr>
            <a:lvl5pPr marL="3047924" lvl="4" indent="-406390" algn="ctr">
              <a:spcBef>
                <a:spcPts val="0"/>
              </a:spcBef>
              <a:spcAft>
                <a:spcPts val="0"/>
              </a:spcAft>
              <a:buSzPts val="1200"/>
              <a:buChar char="○"/>
              <a:defRPr/>
            </a:lvl5pPr>
            <a:lvl6pPr marL="3657509" lvl="5" indent="-406390" algn="ctr">
              <a:spcBef>
                <a:spcPts val="0"/>
              </a:spcBef>
              <a:spcAft>
                <a:spcPts val="0"/>
              </a:spcAft>
              <a:buSzPts val="1200"/>
              <a:buChar char="■"/>
              <a:defRPr/>
            </a:lvl6pPr>
            <a:lvl7pPr marL="4267093" lvl="6" indent="-406390" algn="ctr">
              <a:spcBef>
                <a:spcPts val="0"/>
              </a:spcBef>
              <a:spcAft>
                <a:spcPts val="0"/>
              </a:spcAft>
              <a:buSzPts val="1200"/>
              <a:buChar char="●"/>
              <a:defRPr/>
            </a:lvl7pPr>
            <a:lvl8pPr marL="4876678" lvl="7" indent="-406390" algn="ctr">
              <a:spcBef>
                <a:spcPts val="0"/>
              </a:spcBef>
              <a:spcAft>
                <a:spcPts val="0"/>
              </a:spcAft>
              <a:buSzPts val="1200"/>
              <a:buChar char="○"/>
              <a:defRPr/>
            </a:lvl8pPr>
            <a:lvl9pPr marL="5486263" lvl="8" indent="-406390" algn="ctr">
              <a:spcBef>
                <a:spcPts val="0"/>
              </a:spcBef>
              <a:spcAft>
                <a:spcPts val="0"/>
              </a:spcAft>
              <a:buSzPts val="1200"/>
              <a:buChar char="■"/>
              <a:defRPr/>
            </a:lvl9pPr>
          </a:lstStyle>
          <a:p>
            <a:endParaRPr/>
          </a:p>
        </p:txBody>
      </p:sp>
      <p:pic>
        <p:nvPicPr>
          <p:cNvPr id="60" name="Google Shape;60;p12"/>
          <p:cNvPicPr preferRelativeResize="0"/>
          <p:nvPr/>
        </p:nvPicPr>
        <p:blipFill rotWithShape="1">
          <a:blip r:embed="rId2">
            <a:alphaModFix/>
          </a:blip>
          <a:srcRect t="79" b="69"/>
          <a:stretch/>
        </p:blipFill>
        <p:spPr>
          <a:xfrm>
            <a:off x="11086734" y="5570101"/>
            <a:ext cx="764068" cy="963732"/>
          </a:xfrm>
          <a:prstGeom prst="rect">
            <a:avLst/>
          </a:prstGeom>
          <a:noFill/>
          <a:ln>
            <a:noFill/>
          </a:ln>
        </p:spPr>
      </p:pic>
      <p:sp>
        <p:nvSpPr>
          <p:cNvPr id="61" name="Google Shape;61;p12"/>
          <p:cNvSpPr txBox="1">
            <a:spLocks noGrp="1"/>
          </p:cNvSpPr>
          <p:nvPr>
            <p:ph type="sldNum" idx="12"/>
          </p:nvPr>
        </p:nvSpPr>
        <p:spPr>
          <a:xfrm>
            <a:off x="415611" y="6217623"/>
            <a:ext cx="731600" cy="524800"/>
          </a:xfrm>
          <a:prstGeom prst="rect">
            <a:avLst/>
          </a:prstGeom>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359240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rgbClr val="274271"/>
              </a:buClr>
              <a:buSzPts val="2800"/>
              <a:buFont typeface="Montserrat"/>
              <a:buNone/>
              <a:defRPr sz="2800" b="1">
                <a:solidFill>
                  <a:srgbClr val="274271"/>
                </a:solidFill>
                <a:latin typeface="Montserrat"/>
                <a:ea typeface="Montserrat"/>
                <a:cs typeface="Montserrat"/>
                <a:sym typeface="Montserrat"/>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rmAutofit/>
          </a:bodyPr>
          <a:lstStyle>
            <a:lvl1pPr marL="457200" lvl="0" indent="-330200">
              <a:lnSpc>
                <a:spcPct val="115000"/>
              </a:lnSpc>
              <a:spcBef>
                <a:spcPts val="0"/>
              </a:spcBef>
              <a:spcAft>
                <a:spcPts val="0"/>
              </a:spcAft>
              <a:buClr>
                <a:srgbClr val="434343"/>
              </a:buClr>
              <a:buSzPts val="1600"/>
              <a:buFont typeface="Montserrat Medium"/>
              <a:buChar char="●"/>
              <a:defRPr sz="1600">
                <a:solidFill>
                  <a:srgbClr val="434343"/>
                </a:solidFill>
                <a:latin typeface="Montserrat Medium"/>
                <a:ea typeface="Montserrat Medium"/>
                <a:cs typeface="Montserrat Medium"/>
                <a:sym typeface="Montserrat Medium"/>
              </a:defRPr>
            </a:lvl1pPr>
            <a:lvl2pPr marL="914400" lvl="1"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2pPr>
            <a:lvl3pPr marL="1371600" lvl="2"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3pPr>
            <a:lvl4pPr marL="1828800" lvl="3"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4pPr>
            <a:lvl5pPr marL="2286000" lvl="4"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5pPr>
            <a:lvl6pPr marL="2743200" lvl="5"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6pPr>
            <a:lvl7pPr marL="3200400" lvl="6"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7pPr>
            <a:lvl8pPr marL="3657600" lvl="7"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8pPr>
            <a:lvl9pPr marL="4114800" lvl="8"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9pPr>
          </a:lstStyle>
          <a:p>
            <a:endParaRPr/>
          </a:p>
        </p:txBody>
      </p:sp>
      <p:sp>
        <p:nvSpPr>
          <p:cNvPr id="8" name="Google Shape;8;p1"/>
          <p:cNvSpPr txBox="1">
            <a:spLocks noGrp="1"/>
          </p:cNvSpPr>
          <p:nvPr>
            <p:ph type="sldNum" idx="12"/>
          </p:nvPr>
        </p:nvSpPr>
        <p:spPr>
          <a:xfrm>
            <a:off x="415611" y="6217623"/>
            <a:ext cx="731600" cy="524800"/>
          </a:xfrm>
          <a:prstGeom prst="rect">
            <a:avLst/>
          </a:prstGeom>
          <a:noFill/>
          <a:ln>
            <a:noFill/>
          </a:ln>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4149432675"/>
      </p:ext>
    </p:extLst>
  </p:cSld>
  <p:clrMap bg1="lt1" tx1="dk1" bg2="dk2" tx2="lt2" accent1="accent1" accent2="accent2" accent3="accent3" accent4="accent4" accent5="accent5" accent6="accent6" hlink="hlink" folHlink="folHlink"/>
  <p:sldLayoutIdLst>
    <p:sldLayoutId id="2147483673" r:id="rId1"/>
    <p:sldLayoutId id="214748368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13008-A728-E4E8-F2C2-E2426A301C67}"/>
              </a:ext>
            </a:extLst>
          </p:cNvPr>
          <p:cNvSpPr>
            <a:spLocks noGrp="1"/>
          </p:cNvSpPr>
          <p:nvPr>
            <p:ph type="ctrTitle"/>
          </p:nvPr>
        </p:nvSpPr>
        <p:spPr/>
        <p:txBody>
          <a:bodyPr/>
          <a:lstStyle/>
          <a:p>
            <a:r>
              <a:rPr lang="en-US" dirty="0"/>
              <a:t>The quality of water where you live</a:t>
            </a:r>
          </a:p>
        </p:txBody>
      </p:sp>
      <p:sp>
        <p:nvSpPr>
          <p:cNvPr id="3" name="Subtitle 2">
            <a:extLst>
              <a:ext uri="{FF2B5EF4-FFF2-40B4-BE49-F238E27FC236}">
                <a16:creationId xmlns:a16="http://schemas.microsoft.com/office/drawing/2014/main" id="{4A3C4750-EAE2-02A9-DDA6-8DE62FF0F58A}"/>
              </a:ext>
            </a:extLst>
          </p:cNvPr>
          <p:cNvSpPr>
            <a:spLocks noGrp="1"/>
          </p:cNvSpPr>
          <p:nvPr>
            <p:ph type="subTitle" idx="1"/>
          </p:nvPr>
        </p:nvSpPr>
        <p:spPr>
          <a:xfrm>
            <a:off x="415600" y="3778833"/>
            <a:ext cx="11360800" cy="2086400"/>
          </a:xfrm>
        </p:spPr>
        <p:txBody>
          <a:bodyPr>
            <a:normAutofit fontScale="62500" lnSpcReduction="20000"/>
          </a:bodyPr>
          <a:lstStyle/>
          <a:p>
            <a:pPr>
              <a:lnSpc>
                <a:spcPct val="120000"/>
              </a:lnSpc>
            </a:pPr>
            <a:r>
              <a:rPr lang="en-US" sz="4000" dirty="0"/>
              <a:t>How this can be used for good: Public health departments have used wastewater data to track viral diseases and medication use at a population level. For example, researchers used wastewater to track COVID-19 levels in Liverpool.</a:t>
            </a:r>
          </a:p>
          <a:p>
            <a:endParaRPr lang="en-US" dirty="0"/>
          </a:p>
        </p:txBody>
      </p:sp>
    </p:spTree>
    <p:extLst>
      <p:ext uri="{BB962C8B-B14F-4D97-AF65-F5344CB8AC3E}">
        <p14:creationId xmlns:p14="http://schemas.microsoft.com/office/powerpoint/2010/main" val="41537666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FECDF-B143-B170-CDF7-D00CDBF3BEA6}"/>
              </a:ext>
            </a:extLst>
          </p:cNvPr>
          <p:cNvSpPr>
            <a:spLocks noGrp="1"/>
          </p:cNvSpPr>
          <p:nvPr>
            <p:ph type="ctrTitle"/>
          </p:nvPr>
        </p:nvSpPr>
        <p:spPr/>
        <p:txBody>
          <a:bodyPr/>
          <a:lstStyle/>
          <a:p>
            <a:r>
              <a:rPr lang="en-US" dirty="0"/>
              <a:t>Messages you send on your phone</a:t>
            </a:r>
          </a:p>
        </p:txBody>
      </p:sp>
      <p:sp>
        <p:nvSpPr>
          <p:cNvPr id="3" name="Subtitle 2">
            <a:extLst>
              <a:ext uri="{FF2B5EF4-FFF2-40B4-BE49-F238E27FC236}">
                <a16:creationId xmlns:a16="http://schemas.microsoft.com/office/drawing/2014/main" id="{B07AA9AA-4B15-962F-DB61-656EFEAF17D4}"/>
              </a:ext>
            </a:extLst>
          </p:cNvPr>
          <p:cNvSpPr>
            <a:spLocks noGrp="1"/>
          </p:cNvSpPr>
          <p:nvPr>
            <p:ph type="subTitle" idx="1"/>
          </p:nvPr>
        </p:nvSpPr>
        <p:spPr>
          <a:xfrm>
            <a:off x="415600" y="3778832"/>
            <a:ext cx="11360800" cy="2086401"/>
          </a:xfrm>
        </p:spPr>
        <p:txBody>
          <a:bodyPr>
            <a:normAutofit/>
          </a:bodyPr>
          <a:lstStyle/>
          <a:p>
            <a:r>
              <a:rPr lang="en-US" sz="3100" dirty="0"/>
              <a:t>How this can be used for good : With permission, how often people send messages on their phone can be used to track wellbeing and mental health </a:t>
            </a:r>
            <a:r>
              <a:rPr lang="en-US" sz="3100" dirty="0" err="1"/>
              <a:t>behaviour</a:t>
            </a:r>
            <a:r>
              <a:rPr lang="en-US" sz="3100" dirty="0"/>
              <a:t>.</a:t>
            </a:r>
          </a:p>
          <a:p>
            <a:endParaRPr lang="en-US" dirty="0"/>
          </a:p>
        </p:txBody>
      </p:sp>
    </p:spTree>
    <p:extLst>
      <p:ext uri="{BB962C8B-B14F-4D97-AF65-F5344CB8AC3E}">
        <p14:creationId xmlns:p14="http://schemas.microsoft.com/office/powerpoint/2010/main" val="4035358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FECDF-B143-B170-CDF7-D00CDBF3BEA6}"/>
              </a:ext>
            </a:extLst>
          </p:cNvPr>
          <p:cNvSpPr>
            <a:spLocks noGrp="1"/>
          </p:cNvSpPr>
          <p:nvPr>
            <p:ph type="ctrTitle"/>
          </p:nvPr>
        </p:nvSpPr>
        <p:spPr>
          <a:xfrm>
            <a:off x="415604" y="992767"/>
            <a:ext cx="8671246" cy="2736800"/>
          </a:xfrm>
        </p:spPr>
        <p:txBody>
          <a:bodyPr/>
          <a:lstStyle/>
          <a:p>
            <a:r>
              <a:rPr lang="en-US" dirty="0"/>
              <a:t>Your daily step count from your smartphone</a:t>
            </a:r>
          </a:p>
        </p:txBody>
      </p:sp>
      <p:sp>
        <p:nvSpPr>
          <p:cNvPr id="3" name="Subtitle 2">
            <a:extLst>
              <a:ext uri="{FF2B5EF4-FFF2-40B4-BE49-F238E27FC236}">
                <a16:creationId xmlns:a16="http://schemas.microsoft.com/office/drawing/2014/main" id="{B07AA9AA-4B15-962F-DB61-656EFEAF17D4}"/>
              </a:ext>
            </a:extLst>
          </p:cNvPr>
          <p:cNvSpPr>
            <a:spLocks noGrp="1"/>
          </p:cNvSpPr>
          <p:nvPr>
            <p:ph type="subTitle" idx="1"/>
          </p:nvPr>
        </p:nvSpPr>
        <p:spPr/>
        <p:txBody>
          <a:bodyPr>
            <a:noAutofit/>
          </a:bodyPr>
          <a:lstStyle/>
          <a:p>
            <a:r>
              <a:rPr lang="en-US" sz="3100" dirty="0"/>
              <a:t>How this can be used for good : Your phone measures how you walk. Researchers have been able to measure changes in health status for people with Parkinson’s disease using smart phone step data. This helps with early alerts on health problems.</a:t>
            </a:r>
          </a:p>
        </p:txBody>
      </p:sp>
    </p:spTree>
    <p:extLst>
      <p:ext uri="{BB962C8B-B14F-4D97-AF65-F5344CB8AC3E}">
        <p14:creationId xmlns:p14="http://schemas.microsoft.com/office/powerpoint/2010/main" val="9832335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FECDF-B143-B170-CDF7-D00CDBF3BEA6}"/>
              </a:ext>
            </a:extLst>
          </p:cNvPr>
          <p:cNvSpPr>
            <a:spLocks noGrp="1"/>
          </p:cNvSpPr>
          <p:nvPr>
            <p:ph type="ctrTitle"/>
          </p:nvPr>
        </p:nvSpPr>
        <p:spPr/>
        <p:txBody>
          <a:bodyPr/>
          <a:lstStyle/>
          <a:p>
            <a:r>
              <a:rPr lang="en-US" dirty="0"/>
              <a:t>Social media posts and interactions</a:t>
            </a:r>
          </a:p>
        </p:txBody>
      </p:sp>
      <p:sp>
        <p:nvSpPr>
          <p:cNvPr id="3" name="Subtitle 2">
            <a:extLst>
              <a:ext uri="{FF2B5EF4-FFF2-40B4-BE49-F238E27FC236}">
                <a16:creationId xmlns:a16="http://schemas.microsoft.com/office/drawing/2014/main" id="{B07AA9AA-4B15-962F-DB61-656EFEAF17D4}"/>
              </a:ext>
            </a:extLst>
          </p:cNvPr>
          <p:cNvSpPr>
            <a:spLocks noGrp="1"/>
          </p:cNvSpPr>
          <p:nvPr>
            <p:ph type="subTitle" idx="1"/>
          </p:nvPr>
        </p:nvSpPr>
        <p:spPr>
          <a:xfrm>
            <a:off x="415600" y="3778832"/>
            <a:ext cx="11360800" cy="2372585"/>
          </a:xfrm>
        </p:spPr>
        <p:txBody>
          <a:bodyPr>
            <a:normAutofit fontScale="55000" lnSpcReduction="20000"/>
          </a:bodyPr>
          <a:lstStyle/>
          <a:p>
            <a:pPr>
              <a:lnSpc>
                <a:spcPct val="120000"/>
              </a:lnSpc>
            </a:pPr>
            <a:r>
              <a:rPr lang="en-US" sz="5000" dirty="0"/>
              <a:t>How this can be used for good: What people post online can tell us a lot about their issues, concerns, and hopes. Researchers can use this information to explore social research on issues like misinformation or political engagement.</a:t>
            </a:r>
          </a:p>
          <a:p>
            <a:endParaRPr lang="en-US" dirty="0"/>
          </a:p>
        </p:txBody>
      </p:sp>
    </p:spTree>
    <p:extLst>
      <p:ext uri="{BB962C8B-B14F-4D97-AF65-F5344CB8AC3E}">
        <p14:creationId xmlns:p14="http://schemas.microsoft.com/office/powerpoint/2010/main" val="2006590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FECDF-B143-B170-CDF7-D00CDBF3BEA6}"/>
              </a:ext>
            </a:extLst>
          </p:cNvPr>
          <p:cNvSpPr>
            <a:spLocks noGrp="1"/>
          </p:cNvSpPr>
          <p:nvPr>
            <p:ph type="ctrTitle"/>
          </p:nvPr>
        </p:nvSpPr>
        <p:spPr>
          <a:xfrm>
            <a:off x="415604" y="992767"/>
            <a:ext cx="9928546" cy="2736800"/>
          </a:xfrm>
        </p:spPr>
        <p:txBody>
          <a:bodyPr/>
          <a:lstStyle/>
          <a:p>
            <a:r>
              <a:rPr lang="en-US" dirty="0"/>
              <a:t>GP records about your healthcare appointments</a:t>
            </a:r>
          </a:p>
        </p:txBody>
      </p:sp>
      <p:sp>
        <p:nvSpPr>
          <p:cNvPr id="3" name="Subtitle 2">
            <a:extLst>
              <a:ext uri="{FF2B5EF4-FFF2-40B4-BE49-F238E27FC236}">
                <a16:creationId xmlns:a16="http://schemas.microsoft.com/office/drawing/2014/main" id="{B07AA9AA-4B15-962F-DB61-656EFEAF17D4}"/>
              </a:ext>
            </a:extLst>
          </p:cNvPr>
          <p:cNvSpPr>
            <a:spLocks noGrp="1"/>
          </p:cNvSpPr>
          <p:nvPr>
            <p:ph type="subTitle" idx="1"/>
          </p:nvPr>
        </p:nvSpPr>
        <p:spPr>
          <a:xfrm>
            <a:off x="415600" y="3778832"/>
            <a:ext cx="11360800" cy="1814445"/>
          </a:xfrm>
        </p:spPr>
        <p:txBody>
          <a:bodyPr>
            <a:normAutofit fontScale="62500" lnSpcReduction="20000"/>
          </a:bodyPr>
          <a:lstStyle/>
          <a:p>
            <a:pPr>
              <a:lnSpc>
                <a:spcPct val="120000"/>
              </a:lnSpc>
            </a:pPr>
            <a:r>
              <a:rPr lang="en-US" sz="4000" dirty="0"/>
              <a:t>How this can be used for good : Your GP records can help us improve health research. For example, researchers in Liverpool are linking up mental health and GP data to design new mental health treatments and services.</a:t>
            </a:r>
          </a:p>
          <a:p>
            <a:endParaRPr lang="en-US" dirty="0"/>
          </a:p>
        </p:txBody>
      </p:sp>
    </p:spTree>
    <p:extLst>
      <p:ext uri="{BB962C8B-B14F-4D97-AF65-F5344CB8AC3E}">
        <p14:creationId xmlns:p14="http://schemas.microsoft.com/office/powerpoint/2010/main" val="3335540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FECDF-B143-B170-CDF7-D00CDBF3BEA6}"/>
              </a:ext>
            </a:extLst>
          </p:cNvPr>
          <p:cNvSpPr>
            <a:spLocks noGrp="1"/>
          </p:cNvSpPr>
          <p:nvPr>
            <p:ph type="ctrTitle"/>
          </p:nvPr>
        </p:nvSpPr>
        <p:spPr/>
        <p:txBody>
          <a:bodyPr/>
          <a:lstStyle/>
          <a:p>
            <a:r>
              <a:rPr lang="en-US" dirty="0"/>
              <a:t>CCTV recordings </a:t>
            </a:r>
          </a:p>
        </p:txBody>
      </p:sp>
      <p:sp>
        <p:nvSpPr>
          <p:cNvPr id="3" name="Subtitle 2">
            <a:extLst>
              <a:ext uri="{FF2B5EF4-FFF2-40B4-BE49-F238E27FC236}">
                <a16:creationId xmlns:a16="http://schemas.microsoft.com/office/drawing/2014/main" id="{B07AA9AA-4B15-962F-DB61-656EFEAF17D4}"/>
              </a:ext>
            </a:extLst>
          </p:cNvPr>
          <p:cNvSpPr>
            <a:spLocks noGrp="1"/>
          </p:cNvSpPr>
          <p:nvPr>
            <p:ph type="subTitle" idx="1"/>
          </p:nvPr>
        </p:nvSpPr>
        <p:spPr>
          <a:xfrm>
            <a:off x="415600" y="3778832"/>
            <a:ext cx="11360800" cy="1850071"/>
          </a:xfrm>
        </p:spPr>
        <p:txBody>
          <a:bodyPr>
            <a:normAutofit/>
          </a:bodyPr>
          <a:lstStyle/>
          <a:p>
            <a:pPr>
              <a:lnSpc>
                <a:spcPct val="110000"/>
              </a:lnSpc>
            </a:pPr>
            <a:r>
              <a:rPr lang="en-US" sz="3100" dirty="0"/>
              <a:t>How this can be used for good: Researchers in Glasgow are using CCTV to understand traffic and cycling patterns for city planning. </a:t>
            </a:r>
          </a:p>
        </p:txBody>
      </p:sp>
    </p:spTree>
    <p:extLst>
      <p:ext uri="{BB962C8B-B14F-4D97-AF65-F5344CB8AC3E}">
        <p14:creationId xmlns:p14="http://schemas.microsoft.com/office/powerpoint/2010/main" val="16216805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13008-A728-E4E8-F2C2-E2426A301C67}"/>
              </a:ext>
            </a:extLst>
          </p:cNvPr>
          <p:cNvSpPr>
            <a:spLocks noGrp="1"/>
          </p:cNvSpPr>
          <p:nvPr>
            <p:ph type="ctrTitle"/>
          </p:nvPr>
        </p:nvSpPr>
        <p:spPr/>
        <p:txBody>
          <a:bodyPr/>
          <a:lstStyle/>
          <a:p>
            <a:r>
              <a:rPr lang="en-US" dirty="0"/>
              <a:t>Voice recordings</a:t>
            </a:r>
          </a:p>
        </p:txBody>
      </p:sp>
      <p:sp>
        <p:nvSpPr>
          <p:cNvPr id="3" name="Subtitle 2">
            <a:extLst>
              <a:ext uri="{FF2B5EF4-FFF2-40B4-BE49-F238E27FC236}">
                <a16:creationId xmlns:a16="http://schemas.microsoft.com/office/drawing/2014/main" id="{4A3C4750-EAE2-02A9-DDA6-8DE62FF0F58A}"/>
              </a:ext>
            </a:extLst>
          </p:cNvPr>
          <p:cNvSpPr>
            <a:spLocks noGrp="1"/>
          </p:cNvSpPr>
          <p:nvPr>
            <p:ph type="subTitle" idx="1"/>
          </p:nvPr>
        </p:nvSpPr>
        <p:spPr>
          <a:xfrm>
            <a:off x="415600" y="3778833"/>
            <a:ext cx="11360800" cy="1838196"/>
          </a:xfrm>
        </p:spPr>
        <p:txBody>
          <a:bodyPr>
            <a:normAutofit/>
          </a:bodyPr>
          <a:lstStyle/>
          <a:p>
            <a:pPr>
              <a:lnSpc>
                <a:spcPct val="110000"/>
              </a:lnSpc>
            </a:pPr>
            <a:r>
              <a:rPr lang="en-US" sz="3100" dirty="0"/>
              <a:t>How this can be used for good: Researchers are using voice recordings to create AI models that predict throat cancer.</a:t>
            </a:r>
          </a:p>
          <a:p>
            <a:endParaRPr lang="en-US" dirty="0"/>
          </a:p>
        </p:txBody>
      </p:sp>
    </p:spTree>
    <p:extLst>
      <p:ext uri="{BB962C8B-B14F-4D97-AF65-F5344CB8AC3E}">
        <p14:creationId xmlns:p14="http://schemas.microsoft.com/office/powerpoint/2010/main" val="40945694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13008-A728-E4E8-F2C2-E2426A301C67}"/>
              </a:ext>
            </a:extLst>
          </p:cNvPr>
          <p:cNvSpPr>
            <a:spLocks noGrp="1"/>
          </p:cNvSpPr>
          <p:nvPr>
            <p:ph type="ctrTitle"/>
          </p:nvPr>
        </p:nvSpPr>
        <p:spPr/>
        <p:txBody>
          <a:bodyPr/>
          <a:lstStyle/>
          <a:p>
            <a:r>
              <a:rPr lang="en-US" dirty="0"/>
              <a:t>Your location from your smartphone</a:t>
            </a:r>
          </a:p>
        </p:txBody>
      </p:sp>
      <p:sp>
        <p:nvSpPr>
          <p:cNvPr id="3" name="Subtitle 2">
            <a:extLst>
              <a:ext uri="{FF2B5EF4-FFF2-40B4-BE49-F238E27FC236}">
                <a16:creationId xmlns:a16="http://schemas.microsoft.com/office/drawing/2014/main" id="{4A3C4750-EAE2-02A9-DDA6-8DE62FF0F58A}"/>
              </a:ext>
            </a:extLst>
          </p:cNvPr>
          <p:cNvSpPr>
            <a:spLocks noGrp="1"/>
          </p:cNvSpPr>
          <p:nvPr>
            <p:ph type="subTitle" idx="1"/>
          </p:nvPr>
        </p:nvSpPr>
        <p:spPr>
          <a:xfrm>
            <a:off x="415600" y="3778833"/>
            <a:ext cx="11360800" cy="1481936"/>
          </a:xfrm>
        </p:spPr>
        <p:txBody>
          <a:bodyPr>
            <a:normAutofit fontScale="70000" lnSpcReduction="20000"/>
          </a:bodyPr>
          <a:lstStyle/>
          <a:p>
            <a:pPr>
              <a:lnSpc>
                <a:spcPct val="120000"/>
              </a:lnSpc>
            </a:pPr>
            <a:r>
              <a:rPr lang="en-US" sz="4000" dirty="0"/>
              <a:t>How this can be used for good: Researchers in Liverpool are using Google Maps data to find more accurate ways of measuring whether people are working from home.</a:t>
            </a:r>
          </a:p>
          <a:p>
            <a:endParaRPr lang="en-US" dirty="0"/>
          </a:p>
        </p:txBody>
      </p:sp>
    </p:spTree>
    <p:extLst>
      <p:ext uri="{BB962C8B-B14F-4D97-AF65-F5344CB8AC3E}">
        <p14:creationId xmlns:p14="http://schemas.microsoft.com/office/powerpoint/2010/main" val="16704936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13008-A728-E4E8-F2C2-E2426A301C67}"/>
              </a:ext>
            </a:extLst>
          </p:cNvPr>
          <p:cNvSpPr>
            <a:spLocks noGrp="1"/>
          </p:cNvSpPr>
          <p:nvPr>
            <p:ph type="ctrTitle"/>
          </p:nvPr>
        </p:nvSpPr>
        <p:spPr>
          <a:xfrm>
            <a:off x="415604" y="992767"/>
            <a:ext cx="9208456" cy="2736800"/>
          </a:xfrm>
        </p:spPr>
        <p:txBody>
          <a:bodyPr/>
          <a:lstStyle/>
          <a:p>
            <a:r>
              <a:rPr lang="en-US" dirty="0"/>
              <a:t>Energy and gas smart meter readings</a:t>
            </a:r>
          </a:p>
        </p:txBody>
      </p:sp>
      <p:sp>
        <p:nvSpPr>
          <p:cNvPr id="3" name="Subtitle 2">
            <a:extLst>
              <a:ext uri="{FF2B5EF4-FFF2-40B4-BE49-F238E27FC236}">
                <a16:creationId xmlns:a16="http://schemas.microsoft.com/office/drawing/2014/main" id="{4A3C4750-EAE2-02A9-DDA6-8DE62FF0F58A}"/>
              </a:ext>
            </a:extLst>
          </p:cNvPr>
          <p:cNvSpPr>
            <a:spLocks noGrp="1"/>
          </p:cNvSpPr>
          <p:nvPr>
            <p:ph type="subTitle" idx="1"/>
          </p:nvPr>
        </p:nvSpPr>
        <p:spPr>
          <a:xfrm>
            <a:off x="415600" y="3778833"/>
            <a:ext cx="11360800" cy="2086400"/>
          </a:xfrm>
        </p:spPr>
        <p:txBody>
          <a:bodyPr>
            <a:normAutofit fontScale="92500" lnSpcReduction="20000"/>
          </a:bodyPr>
          <a:lstStyle/>
          <a:p>
            <a:pPr>
              <a:lnSpc>
                <a:spcPct val="120000"/>
              </a:lnSpc>
            </a:pPr>
            <a:r>
              <a:rPr lang="en-US" sz="3400" dirty="0"/>
              <a:t>How this can be used for good: Researchers in Liverpool are using smart meters to support dementia patients’ wellbeing by tracking their energy usage throughout the day.</a:t>
            </a:r>
          </a:p>
          <a:p>
            <a:endParaRPr lang="en-US" dirty="0"/>
          </a:p>
        </p:txBody>
      </p:sp>
    </p:spTree>
    <p:extLst>
      <p:ext uri="{BB962C8B-B14F-4D97-AF65-F5344CB8AC3E}">
        <p14:creationId xmlns:p14="http://schemas.microsoft.com/office/powerpoint/2010/main" val="1619479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FECDF-B143-B170-CDF7-D00CDBF3BEA6}"/>
              </a:ext>
            </a:extLst>
          </p:cNvPr>
          <p:cNvSpPr>
            <a:spLocks noGrp="1"/>
          </p:cNvSpPr>
          <p:nvPr>
            <p:ph type="ctrTitle"/>
          </p:nvPr>
        </p:nvSpPr>
        <p:spPr/>
        <p:txBody>
          <a:bodyPr/>
          <a:lstStyle/>
          <a:p>
            <a:r>
              <a:rPr lang="en-US" dirty="0"/>
              <a:t>Your purchases using a store loyalty card</a:t>
            </a:r>
          </a:p>
        </p:txBody>
      </p:sp>
      <p:sp>
        <p:nvSpPr>
          <p:cNvPr id="3" name="Subtitle 2">
            <a:extLst>
              <a:ext uri="{FF2B5EF4-FFF2-40B4-BE49-F238E27FC236}">
                <a16:creationId xmlns:a16="http://schemas.microsoft.com/office/drawing/2014/main" id="{B07AA9AA-4B15-962F-DB61-656EFEAF17D4}"/>
              </a:ext>
            </a:extLst>
          </p:cNvPr>
          <p:cNvSpPr>
            <a:spLocks noGrp="1"/>
          </p:cNvSpPr>
          <p:nvPr>
            <p:ph type="subTitle" idx="1"/>
          </p:nvPr>
        </p:nvSpPr>
        <p:spPr>
          <a:xfrm>
            <a:off x="415600" y="3778833"/>
            <a:ext cx="11360800" cy="1624440"/>
          </a:xfrm>
        </p:spPr>
        <p:txBody>
          <a:bodyPr>
            <a:normAutofit fontScale="92500" lnSpcReduction="20000"/>
          </a:bodyPr>
          <a:lstStyle/>
          <a:p>
            <a:pPr>
              <a:lnSpc>
                <a:spcPct val="120000"/>
              </a:lnSpc>
            </a:pPr>
            <a:r>
              <a:rPr lang="en-US" sz="3100" dirty="0"/>
              <a:t>How this can be used for good : Researchers in Leeds are using loyalty card data </a:t>
            </a:r>
            <a:r>
              <a:rPr lang="en-US" sz="3100"/>
              <a:t>to measure </a:t>
            </a:r>
            <a:r>
              <a:rPr lang="en-US" sz="3100" dirty="0"/>
              <a:t>inequalities in fruit and veg purchases by income level.</a:t>
            </a:r>
          </a:p>
        </p:txBody>
      </p:sp>
    </p:spTree>
    <p:extLst>
      <p:ext uri="{BB962C8B-B14F-4D97-AF65-F5344CB8AC3E}">
        <p14:creationId xmlns:p14="http://schemas.microsoft.com/office/powerpoint/2010/main" val="3400853968"/>
      </p:ext>
    </p:extLst>
  </p:cSld>
  <p:clrMapOvr>
    <a:masterClrMapping/>
  </p:clrMapOvr>
</p:sld>
</file>

<file path=ppt/theme/theme1.xml><?xml version="1.0" encoding="utf-8"?>
<a:theme xmlns:a="http://schemas.openxmlformats.org/drawingml/2006/main" name="CDC - Presentation Template">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0EC557A61CA7F409A6FA69762BD4D41" ma:contentTypeVersion="18" ma:contentTypeDescription="Create a new document." ma:contentTypeScope="" ma:versionID="4ac1252a85b8b61fa8338eb6c5bb119d">
  <xsd:schema xmlns:xsd="http://www.w3.org/2001/XMLSchema" xmlns:xs="http://www.w3.org/2001/XMLSchema" xmlns:p="http://schemas.microsoft.com/office/2006/metadata/properties" xmlns:ns2="56a78b52-95d7-4ab8-8b6a-475ca5191ab9" xmlns:ns3="afc9d382-737c-4b13-aa20-f7f2008b060a" targetNamespace="http://schemas.microsoft.com/office/2006/metadata/properties" ma:root="true" ma:fieldsID="c4748dfba2be884182110adf2f04db2b" ns2:_="" ns3:_="">
    <xsd:import namespace="56a78b52-95d7-4ab8-8b6a-475ca5191ab9"/>
    <xsd:import namespace="afc9d382-737c-4b13-aa20-f7f2008b060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6a78b52-95d7-4ab8-8b6a-475ca5191ab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fd38f81-9561-40ce-98eb-cd713668d4d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fc9d382-737c-4b13-aa20-f7f2008b060a"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b0332077-bd96-4a99-a29d-f00b18a3f989}" ma:internalName="TaxCatchAll" ma:showField="CatchAllData" ma:web="afc9d382-737c-4b13-aa20-f7f2008b060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afc9d382-737c-4b13-aa20-f7f2008b060a" xsi:nil="true"/>
    <lcf76f155ced4ddcb4097134ff3c332f xmlns="56a78b52-95d7-4ab8-8b6a-475ca5191ab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12739C5C-1402-4EE8-853B-D6316F772A67}">
  <ds:schemaRefs>
    <ds:schemaRef ds:uri="http://schemas.microsoft.com/sharepoint/v3/contenttype/forms"/>
  </ds:schemaRefs>
</ds:datastoreItem>
</file>

<file path=customXml/itemProps2.xml><?xml version="1.0" encoding="utf-8"?>
<ds:datastoreItem xmlns:ds="http://schemas.openxmlformats.org/officeDocument/2006/customXml" ds:itemID="{9ABA2459-0DB0-4420-B319-BF0C4F79F2F5}">
  <ds:schemaRefs>
    <ds:schemaRef ds:uri="56a78b52-95d7-4ab8-8b6a-475ca5191ab9"/>
    <ds:schemaRef ds:uri="afc9d382-737c-4b13-aa20-f7f2008b060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EC07AE6E-F3D6-420A-8EEB-EF68C339F2E3}">
  <ds:schemaRefs>
    <ds:schemaRef ds:uri="http://schemas.microsoft.com/office/2006/metadata/properties"/>
    <ds:schemaRef ds:uri="http://schemas.microsoft.com/office/2006/documentManagement/types"/>
    <ds:schemaRef ds:uri="http://purl.org/dc/dcmitype/"/>
    <ds:schemaRef ds:uri="afc9d382-737c-4b13-aa20-f7f2008b060a"/>
    <ds:schemaRef ds:uri="http://schemas.microsoft.com/office/infopath/2007/PartnerControls"/>
    <ds:schemaRef ds:uri="http://purl.org/dc/elements/1.1/"/>
    <ds:schemaRef ds:uri="56a78b52-95d7-4ab8-8b6a-475ca5191ab9"/>
    <ds:schemaRef ds:uri="http://schemas.openxmlformats.org/package/2006/metadata/core-properties"/>
    <ds:schemaRef ds:uri="http://www.w3.org/XML/1998/namespace"/>
    <ds:schemaRef ds:uri="http://purl.org/dc/terms/"/>
  </ds:schemaRefs>
</ds:datastoreItem>
</file>

<file path=docMetadata/LabelInfo.xml><?xml version="1.0" encoding="utf-8"?>
<clbl:labelList xmlns:clbl="http://schemas.microsoft.com/office/2020/mipLabelMetadata">
  <clbl:label id="{53255131-b129-4010-86e1-474bfd7e8076}" enabled="0" method="" siteId="{53255131-b129-4010-86e1-474bfd7e8076}" removed="1"/>
</clbl:labelList>
</file>

<file path=docProps/app.xml><?xml version="1.0" encoding="utf-8"?>
<Properties xmlns="http://schemas.openxmlformats.org/officeDocument/2006/extended-properties" xmlns:vt="http://schemas.openxmlformats.org/officeDocument/2006/docPropsVTypes">
  <TotalTime>636</TotalTime>
  <Words>685</Words>
  <Application>Microsoft Macintosh PowerPoint</Application>
  <PresentationFormat>Widescreen</PresentationFormat>
  <Paragraphs>68</Paragraphs>
  <Slides>10</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Montserrat</vt:lpstr>
      <vt:lpstr>Montserrat Medium</vt:lpstr>
      <vt:lpstr>CDC - Presentation Template</vt:lpstr>
      <vt:lpstr>The quality of water where you live</vt:lpstr>
      <vt:lpstr>Your daily step count from your smartphone</vt:lpstr>
      <vt:lpstr>Social media posts and interactions</vt:lpstr>
      <vt:lpstr>GP records about your healthcare appointments</vt:lpstr>
      <vt:lpstr>CCTV recordings </vt:lpstr>
      <vt:lpstr>Voice recordings</vt:lpstr>
      <vt:lpstr>Your location from your smartphone</vt:lpstr>
      <vt:lpstr>Energy and gas smart meter readings</vt:lpstr>
      <vt:lpstr>Your purchases using a store loyalty card</vt:lpstr>
      <vt:lpstr>Messages you send on your phone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Golding, Elizabeth [goldinge]</dc:creator>
  <cp:lastModifiedBy>Rempel, Emily</cp:lastModifiedBy>
  <cp:revision>3</cp:revision>
  <dcterms:created xsi:type="dcterms:W3CDTF">2022-10-04T10:13:15Z</dcterms:created>
  <dcterms:modified xsi:type="dcterms:W3CDTF">2024-04-19T12:26:11Z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0x010100F0EC557A61CA7F409A6FA69762BD4D41</vt:lpwstr>
  </property>
  <property fmtid="{D5CDD505-2E9C-101B-9397-08002B2CF9AE}" pid="3" name="MediaServiceImageTags">
    <vt:lpwstr/>
  </property>
</Properties>
</file>